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919B4-8E1F-9D3A-DAFD-749BC764CD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F7080E-7EDD-B9C3-C920-75FE104577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1E7AD50-73D7-AA93-CA8F-1F9696544EEF}"/>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5" name="Footer Placeholder 4">
            <a:extLst>
              <a:ext uri="{FF2B5EF4-FFF2-40B4-BE49-F238E27FC236}">
                <a16:creationId xmlns:a16="http://schemas.microsoft.com/office/drawing/2014/main" id="{7D63DEC0-7BB1-61D9-BA37-A73EE1688C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EE5CF8-0FD1-A3F0-3BD2-E7990FA9F120}"/>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94559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9F4E1-CF08-C080-922F-260127DE8C7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759C57-A170-F7D2-E2CA-7EF3820EAFA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F9EC6E-C9FC-71B3-82E5-A86E1EBCA22C}"/>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5" name="Footer Placeholder 4">
            <a:extLst>
              <a:ext uri="{FF2B5EF4-FFF2-40B4-BE49-F238E27FC236}">
                <a16:creationId xmlns:a16="http://schemas.microsoft.com/office/drawing/2014/main" id="{6001CD2E-C867-BDBA-1FE0-F965A50B96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C106-8C24-2849-51E8-6E2ACAC860A1}"/>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332424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A6F04D-2B93-A4E3-1FAA-73E7915F988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EF7F24F-D7B1-9E49-A069-FFCED7A5C1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C131C6-579C-40B4-C8A2-161459E55BD1}"/>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5" name="Footer Placeholder 4">
            <a:extLst>
              <a:ext uri="{FF2B5EF4-FFF2-40B4-BE49-F238E27FC236}">
                <a16:creationId xmlns:a16="http://schemas.microsoft.com/office/drawing/2014/main" id="{D2B5092D-C4A1-D9CC-F451-3790354CE0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A7814E-62FB-94D4-FB9D-F1E9899B0126}"/>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3217122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5F50D-F808-C753-EE4D-B81662307A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415720-C5E3-37A6-BDBE-D9F456ED768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6F5CB2-6F58-6141-BD6E-49F07CA3C29B}"/>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5" name="Footer Placeholder 4">
            <a:extLst>
              <a:ext uri="{FF2B5EF4-FFF2-40B4-BE49-F238E27FC236}">
                <a16:creationId xmlns:a16="http://schemas.microsoft.com/office/drawing/2014/main" id="{FD91BF8D-1D5E-691D-CA62-DB3A7E1BB1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CECDB5-9C0A-3640-7410-EE79D919DEA8}"/>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1374610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2F09F-DE6A-05C7-4590-F21A22F74A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9F5B335-A2A2-2551-B1A1-646288D5C3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9C8D68-EF6B-28D6-B406-9D6303675073}"/>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5" name="Footer Placeholder 4">
            <a:extLst>
              <a:ext uri="{FF2B5EF4-FFF2-40B4-BE49-F238E27FC236}">
                <a16:creationId xmlns:a16="http://schemas.microsoft.com/office/drawing/2014/main" id="{4D7811BF-039C-C112-F0C5-928DFEA935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CF4A36-550C-ADE0-B0B0-E5D591736BF2}"/>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2789651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1EE51-84E7-59AD-38C6-2497CDFB27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2606A7-6D0E-5321-0EBD-6D916EE559B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E03C0AC-0E3B-2087-3A2E-61EE9C1320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1A0519A-BEC0-7443-BEC3-0ED29F5C6AD6}"/>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6" name="Footer Placeholder 5">
            <a:extLst>
              <a:ext uri="{FF2B5EF4-FFF2-40B4-BE49-F238E27FC236}">
                <a16:creationId xmlns:a16="http://schemas.microsoft.com/office/drawing/2014/main" id="{D2BCEA0D-F8AE-D4EC-3931-36D505112F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D8EEE-51B4-2945-6FA3-A59E065BB54D}"/>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1407576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C233B-05D9-246D-CF53-CFE43E4A63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9603644-108A-8BB6-359D-DB16B62C67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6D8692-5142-7CA5-5229-760BC2BFC72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3231B75-8AFA-7565-9CF0-616C1E2F0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EA0547-E67E-EF91-1E83-CFB58C1316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42D6A3-9E75-EBA2-2E4E-655024081718}"/>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8" name="Footer Placeholder 7">
            <a:extLst>
              <a:ext uri="{FF2B5EF4-FFF2-40B4-BE49-F238E27FC236}">
                <a16:creationId xmlns:a16="http://schemas.microsoft.com/office/drawing/2014/main" id="{413A9164-97AD-F921-5BF5-C03C4ACD80E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3DF6C99-5EA2-6EDE-DD82-CA0FA8A54AB9}"/>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3208294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BB5C-5204-5F4F-50CE-F9AAC4F888F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914B3D6-7F0D-1893-E928-9791FFB203DF}"/>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4" name="Footer Placeholder 3">
            <a:extLst>
              <a:ext uri="{FF2B5EF4-FFF2-40B4-BE49-F238E27FC236}">
                <a16:creationId xmlns:a16="http://schemas.microsoft.com/office/drawing/2014/main" id="{9E0BD539-0F41-485F-BFFD-B2798A6ADD8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769067-9717-2E56-CC31-D18F01B40132}"/>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1982891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052FDB-C69F-F10D-06CC-5463DA31D0C6}"/>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3" name="Footer Placeholder 2">
            <a:extLst>
              <a:ext uri="{FF2B5EF4-FFF2-40B4-BE49-F238E27FC236}">
                <a16:creationId xmlns:a16="http://schemas.microsoft.com/office/drawing/2014/main" id="{930E8DC5-04FF-11CE-FEE3-3DA9F7A14A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B1999F-86F8-4DDA-3C25-58EB152C70DA}"/>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280846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F8A56-5E30-CDDE-E382-5F5812B3C3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4E9D575-3386-D9CB-53E8-D8EF0C6256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75EFBE9-7929-6A51-F34E-7E02F133B2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E5194E-FACA-BD26-C782-C0D9DA275071}"/>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6" name="Footer Placeholder 5">
            <a:extLst>
              <a:ext uri="{FF2B5EF4-FFF2-40B4-BE49-F238E27FC236}">
                <a16:creationId xmlns:a16="http://schemas.microsoft.com/office/drawing/2014/main" id="{0C4082D3-43E5-12FE-3EF6-6B82C89F19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F08220-EB1D-786F-BABF-88835E1BC041}"/>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3583076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42AC2-8336-BA4B-93F5-7F16C6F5AB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60D17A4-56CA-15E1-6183-3DAAE103E1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4B5120-45B2-AC99-8179-D671E14A28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F1D322-8201-210F-7DC3-CC9A1D36DD7A}"/>
              </a:ext>
            </a:extLst>
          </p:cNvPr>
          <p:cNvSpPr>
            <a:spLocks noGrp="1"/>
          </p:cNvSpPr>
          <p:nvPr>
            <p:ph type="dt" sz="half" idx="10"/>
          </p:nvPr>
        </p:nvSpPr>
        <p:spPr/>
        <p:txBody>
          <a:bodyPr/>
          <a:lstStyle/>
          <a:p>
            <a:fld id="{ED2C9182-DBFF-4ABC-9419-60B3C1A63207}" type="datetimeFigureOut">
              <a:rPr lang="en-US" smtClean="0"/>
              <a:t>8/16/2023</a:t>
            </a:fld>
            <a:endParaRPr lang="en-US"/>
          </a:p>
        </p:txBody>
      </p:sp>
      <p:sp>
        <p:nvSpPr>
          <p:cNvPr id="6" name="Footer Placeholder 5">
            <a:extLst>
              <a:ext uri="{FF2B5EF4-FFF2-40B4-BE49-F238E27FC236}">
                <a16:creationId xmlns:a16="http://schemas.microsoft.com/office/drawing/2014/main" id="{08EAEDE8-8131-B32E-B880-6545A4C070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509B32-B973-9C46-4E09-A5EA52EC5035}"/>
              </a:ext>
            </a:extLst>
          </p:cNvPr>
          <p:cNvSpPr>
            <a:spLocks noGrp="1"/>
          </p:cNvSpPr>
          <p:nvPr>
            <p:ph type="sldNum" sz="quarter" idx="12"/>
          </p:nvPr>
        </p:nvSpPr>
        <p:spPr/>
        <p:txBody>
          <a:bodyPr/>
          <a:lstStyle/>
          <a:p>
            <a:fld id="{9CC1DA89-7868-4ACF-9B4C-E08CF794E3A0}" type="slidenum">
              <a:rPr lang="en-US" smtClean="0"/>
              <a:t>‹#›</a:t>
            </a:fld>
            <a:endParaRPr lang="en-US"/>
          </a:p>
        </p:txBody>
      </p:sp>
    </p:spTree>
    <p:extLst>
      <p:ext uri="{BB962C8B-B14F-4D97-AF65-F5344CB8AC3E}">
        <p14:creationId xmlns:p14="http://schemas.microsoft.com/office/powerpoint/2010/main" val="4187542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90">
          <a:fgClr>
            <a:schemeClr val="accent2">
              <a:lumMod val="40000"/>
              <a:lumOff val="60000"/>
            </a:schemeClr>
          </a:fgClr>
          <a:bgClr>
            <a:schemeClr val="accent4"/>
          </a:bgClr>
        </a:patt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1ABE5C-2FEE-43B8-AB65-38C1E570F0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7DB140F-364E-BBEE-D0B6-92BDE59782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6CC519-5FFE-4B12-04C7-DA99A90867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2C9182-DBFF-4ABC-9419-60B3C1A63207}" type="datetimeFigureOut">
              <a:rPr lang="en-US" smtClean="0"/>
              <a:t>8/16/2023</a:t>
            </a:fld>
            <a:endParaRPr lang="en-US"/>
          </a:p>
        </p:txBody>
      </p:sp>
      <p:sp>
        <p:nvSpPr>
          <p:cNvPr id="5" name="Footer Placeholder 4">
            <a:extLst>
              <a:ext uri="{FF2B5EF4-FFF2-40B4-BE49-F238E27FC236}">
                <a16:creationId xmlns:a16="http://schemas.microsoft.com/office/drawing/2014/main" id="{314979BD-0226-B4D3-7EBA-43EC195CDC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B29D843-8107-7877-D51F-0D8F729D4A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C1DA89-7868-4ACF-9B4C-E08CF794E3A0}" type="slidenum">
              <a:rPr lang="en-US" smtClean="0"/>
              <a:t>‹#›</a:t>
            </a:fld>
            <a:endParaRPr lang="en-US"/>
          </a:p>
        </p:txBody>
      </p:sp>
    </p:spTree>
    <p:extLst>
      <p:ext uri="{BB962C8B-B14F-4D97-AF65-F5344CB8AC3E}">
        <p14:creationId xmlns:p14="http://schemas.microsoft.com/office/powerpoint/2010/main" val="128645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E3212-550B-D0B6-805E-5072B244A78D}"/>
              </a:ext>
            </a:extLst>
          </p:cNvPr>
          <p:cNvSpPr>
            <a:spLocks noGrp="1"/>
          </p:cNvSpPr>
          <p:nvPr>
            <p:ph type="ctrTitle"/>
          </p:nvPr>
        </p:nvSpPr>
        <p:spPr/>
        <p:txBody>
          <a:bodyPr/>
          <a:lstStyle/>
          <a:p>
            <a:r>
              <a:rPr lang="en-US" dirty="0"/>
              <a:t>Clinical pharmacology in the health care system</a:t>
            </a:r>
          </a:p>
        </p:txBody>
      </p:sp>
      <p:sp>
        <p:nvSpPr>
          <p:cNvPr id="3" name="Subtitle 2">
            <a:extLst>
              <a:ext uri="{FF2B5EF4-FFF2-40B4-BE49-F238E27FC236}">
                <a16:creationId xmlns:a16="http://schemas.microsoft.com/office/drawing/2014/main" id="{EC3FC0A6-E545-C585-5719-A8AC60717254}"/>
              </a:ext>
            </a:extLst>
          </p:cNvPr>
          <p:cNvSpPr>
            <a:spLocks noGrp="1"/>
          </p:cNvSpPr>
          <p:nvPr>
            <p:ph type="subTitle" idx="1"/>
          </p:nvPr>
        </p:nvSpPr>
        <p:spPr/>
        <p:txBody>
          <a:bodyPr/>
          <a:lstStyle/>
          <a:p>
            <a:r>
              <a:rPr lang="sr-Latn-RS" dirty="0"/>
              <a:t>Prof. Slobodan Janković</a:t>
            </a:r>
            <a:endParaRPr lang="en-US" dirty="0"/>
          </a:p>
        </p:txBody>
      </p:sp>
    </p:spTree>
    <p:extLst>
      <p:ext uri="{BB962C8B-B14F-4D97-AF65-F5344CB8AC3E}">
        <p14:creationId xmlns:p14="http://schemas.microsoft.com/office/powerpoint/2010/main" val="2460824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544D4-D20B-EAB3-A566-067B133231B0}"/>
              </a:ext>
            </a:extLst>
          </p:cNvPr>
          <p:cNvSpPr>
            <a:spLocks noGrp="1"/>
          </p:cNvSpPr>
          <p:nvPr>
            <p:ph type="title"/>
          </p:nvPr>
        </p:nvSpPr>
        <p:spPr/>
        <p:txBody>
          <a:bodyPr/>
          <a:lstStyle/>
          <a:p>
            <a:r>
              <a:rPr lang="sr-Latn-RS" dirty="0" err="1"/>
              <a:t>Knowledge</a:t>
            </a:r>
            <a:r>
              <a:rPr lang="sr-Latn-RS" dirty="0"/>
              <a:t> </a:t>
            </a:r>
            <a:r>
              <a:rPr lang="sr-Latn-RS" dirty="0" err="1"/>
              <a:t>necessary</a:t>
            </a:r>
            <a:r>
              <a:rPr lang="sr-Latn-RS" dirty="0"/>
              <a:t> </a:t>
            </a:r>
            <a:r>
              <a:rPr lang="sr-Latn-RS" dirty="0" err="1"/>
              <a:t>for</a:t>
            </a:r>
            <a:r>
              <a:rPr lang="sr-Latn-RS" dirty="0"/>
              <a:t> </a:t>
            </a:r>
            <a:r>
              <a:rPr lang="sr-Latn-RS" dirty="0" err="1"/>
              <a:t>clinical</a:t>
            </a:r>
            <a:r>
              <a:rPr lang="sr-Latn-RS" dirty="0"/>
              <a:t> </a:t>
            </a:r>
            <a:r>
              <a:rPr lang="sr-Latn-RS" dirty="0" err="1"/>
              <a:t>pharmacologist</a:t>
            </a:r>
            <a:r>
              <a:rPr lang="sr-Latn-RS" dirty="0"/>
              <a:t> to master</a:t>
            </a:r>
            <a:endParaRPr lang="en-US" dirty="0"/>
          </a:p>
        </p:txBody>
      </p:sp>
      <p:sp>
        <p:nvSpPr>
          <p:cNvPr id="3" name="Content Placeholder 2">
            <a:extLst>
              <a:ext uri="{FF2B5EF4-FFF2-40B4-BE49-F238E27FC236}">
                <a16:creationId xmlns:a16="http://schemas.microsoft.com/office/drawing/2014/main" id="{5196BECF-5E3B-3EAA-793E-B10BC1E5DB9A}"/>
              </a:ext>
            </a:extLst>
          </p:cNvPr>
          <p:cNvSpPr>
            <a:spLocks noGrp="1"/>
          </p:cNvSpPr>
          <p:nvPr>
            <p:ph idx="1"/>
          </p:nvPr>
        </p:nvSpPr>
        <p:spPr/>
        <p:txBody>
          <a:bodyPr>
            <a:normAutofit fontScale="92500"/>
          </a:bodyPr>
          <a:lstStyle/>
          <a:p>
            <a:r>
              <a:rPr lang="en-US" dirty="0"/>
              <a:t>pharmacogenetics is needed to understand how changes in genetic material affect drug action and pharmacokinetics. </a:t>
            </a:r>
            <a:endParaRPr lang="sr-Latn-RS" dirty="0"/>
          </a:p>
          <a:p>
            <a:r>
              <a:rPr lang="en-US" dirty="0"/>
              <a:t>toxicology is also of great importance, because in practice it often happens that drugs are overdosed, so toxic effects arise that need to be recognized. </a:t>
            </a:r>
            <a:endParaRPr lang="sr-Latn-RS" dirty="0"/>
          </a:p>
          <a:p>
            <a:r>
              <a:rPr lang="en-US" dirty="0"/>
              <a:t>legal and by-law regulations that regulate testing, registration, procurement, application and other aspects related to the sale of drugs, so that he can properly assess whether a certain procedure is a violation of the regulation or not. </a:t>
            </a:r>
            <a:endParaRPr lang="sr-Latn-RS" dirty="0"/>
          </a:p>
          <a:p>
            <a:r>
              <a:rPr lang="sr-Latn-RS" dirty="0"/>
              <a:t>P</a:t>
            </a:r>
            <a:r>
              <a:rPr lang="en-US" dirty="0" err="1"/>
              <a:t>harmacoinformatics</a:t>
            </a:r>
            <a:endParaRPr lang="sr-Latn-RS" dirty="0"/>
          </a:p>
          <a:p>
            <a:r>
              <a:rPr lang="sr-Latn-RS" dirty="0" err="1"/>
              <a:t>Statistics</a:t>
            </a:r>
            <a:r>
              <a:rPr lang="sr-Latn-RS" dirty="0"/>
              <a:t> </a:t>
            </a:r>
            <a:endParaRPr lang="en-US" dirty="0"/>
          </a:p>
        </p:txBody>
      </p:sp>
    </p:spTree>
    <p:extLst>
      <p:ext uri="{BB962C8B-B14F-4D97-AF65-F5344CB8AC3E}">
        <p14:creationId xmlns:p14="http://schemas.microsoft.com/office/powerpoint/2010/main" val="3054721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B8A37-1702-26D8-A939-882AE5EA96E2}"/>
              </a:ext>
            </a:extLst>
          </p:cNvPr>
          <p:cNvSpPr>
            <a:spLocks noGrp="1"/>
          </p:cNvSpPr>
          <p:nvPr>
            <p:ph type="title"/>
          </p:nvPr>
        </p:nvSpPr>
        <p:spPr/>
        <p:txBody>
          <a:bodyPr/>
          <a:lstStyle/>
          <a:p>
            <a:r>
              <a:rPr lang="sr-Latn-RS" dirty="0" err="1"/>
              <a:t>Definition</a:t>
            </a:r>
            <a:endParaRPr lang="en-US" dirty="0"/>
          </a:p>
        </p:txBody>
      </p:sp>
      <p:sp>
        <p:nvSpPr>
          <p:cNvPr id="3" name="Content Placeholder 2">
            <a:extLst>
              <a:ext uri="{FF2B5EF4-FFF2-40B4-BE49-F238E27FC236}">
                <a16:creationId xmlns:a16="http://schemas.microsoft.com/office/drawing/2014/main" id="{9751F23C-D2E7-B8F1-29DC-F61CF7341182}"/>
              </a:ext>
            </a:extLst>
          </p:cNvPr>
          <p:cNvSpPr>
            <a:spLocks noGrp="1"/>
          </p:cNvSpPr>
          <p:nvPr>
            <p:ph idx="1"/>
          </p:nvPr>
        </p:nvSpPr>
        <p:spPr/>
        <p:txBody>
          <a:bodyPr/>
          <a:lstStyle/>
          <a:p>
            <a:r>
              <a:rPr lang="en-US" dirty="0"/>
              <a:t>Clinical pharmacology is a relatively new discipline, founded at the beginning of the second half of the twentieth century. The American pharmacologist Harry Gold was the first to recognize the need for a new type of specialist in medicine, saying the following: "...a special type of specialist is needed, who are not only familiar ¬with the techniques and basics of laboratory pharmacology, but also with clinical medicine...". </a:t>
            </a:r>
          </a:p>
        </p:txBody>
      </p:sp>
    </p:spTree>
    <p:extLst>
      <p:ext uri="{BB962C8B-B14F-4D97-AF65-F5344CB8AC3E}">
        <p14:creationId xmlns:p14="http://schemas.microsoft.com/office/powerpoint/2010/main" val="2574338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71995-2758-550B-19CF-B6BB414AD590}"/>
              </a:ext>
            </a:extLst>
          </p:cNvPr>
          <p:cNvSpPr>
            <a:spLocks noGrp="1"/>
          </p:cNvSpPr>
          <p:nvPr>
            <p:ph type="title"/>
          </p:nvPr>
        </p:nvSpPr>
        <p:spPr/>
        <p:txBody>
          <a:bodyPr/>
          <a:lstStyle/>
          <a:p>
            <a:r>
              <a:rPr lang="sr-Latn-RS" dirty="0" err="1"/>
              <a:t>History</a:t>
            </a:r>
            <a:endParaRPr lang="en-US" dirty="0"/>
          </a:p>
        </p:txBody>
      </p:sp>
      <p:sp>
        <p:nvSpPr>
          <p:cNvPr id="3" name="Content Placeholder 2">
            <a:extLst>
              <a:ext uri="{FF2B5EF4-FFF2-40B4-BE49-F238E27FC236}">
                <a16:creationId xmlns:a16="http://schemas.microsoft.com/office/drawing/2014/main" id="{0AFD1A87-E590-320C-B853-160861E4C4C0}"/>
              </a:ext>
            </a:extLst>
          </p:cNvPr>
          <p:cNvSpPr>
            <a:spLocks noGrp="1"/>
          </p:cNvSpPr>
          <p:nvPr>
            <p:ph idx="1"/>
          </p:nvPr>
        </p:nvSpPr>
        <p:spPr/>
        <p:txBody>
          <a:bodyPr>
            <a:normAutofit fontScale="85000" lnSpcReduction="20000"/>
          </a:bodyPr>
          <a:lstStyle/>
          <a:p>
            <a:r>
              <a:rPr lang="en-US" dirty="0"/>
              <a:t>However, from the very beginning, clinical pharmacology developed in different directions in different parts of the world. </a:t>
            </a:r>
            <a:endParaRPr lang="sr-Latn-RS" dirty="0"/>
          </a:p>
          <a:p>
            <a:r>
              <a:rPr lang="en-US" dirty="0"/>
              <a:t>It was generally more research-oriented than health care. In the United States, where it first originated, clinical pharmacology never reached patients: analyzes conducted at the end of the twentieth century showed that of the approximately 800 clinical pharmacologists in that country, the vast majority worked in universities, the pharmaceutical industry, or government agencies</a:t>
            </a:r>
            <a:r>
              <a:rPr lang="sr-Latn-RS" dirty="0"/>
              <a:t>,</a:t>
            </a:r>
            <a:r>
              <a:rPr lang="en-US" dirty="0"/>
              <a:t> regulatory bodies. The main area of their work is the process of drug development, not the use of drugs in the treatment of specific patients. </a:t>
            </a:r>
            <a:endParaRPr lang="sr-Latn-RS" dirty="0"/>
          </a:p>
          <a:p>
            <a:r>
              <a:rPr lang="en-US" dirty="0"/>
              <a:t>On the other hand, in European countries, clinical pharmacologists focused on both research and work in health care. However, the involvement of clinical pharmacologists in health care does not go smoothly: there is a lot of misunderstanding of their place and intertwining of competences in the treatment of patients with other specialties</a:t>
            </a:r>
          </a:p>
        </p:txBody>
      </p:sp>
    </p:spTree>
    <p:extLst>
      <p:ext uri="{BB962C8B-B14F-4D97-AF65-F5344CB8AC3E}">
        <p14:creationId xmlns:p14="http://schemas.microsoft.com/office/powerpoint/2010/main" val="873385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77EB-80C4-268C-9B39-31F8FA30490A}"/>
              </a:ext>
            </a:extLst>
          </p:cNvPr>
          <p:cNvSpPr>
            <a:spLocks noGrp="1"/>
          </p:cNvSpPr>
          <p:nvPr>
            <p:ph type="title"/>
          </p:nvPr>
        </p:nvSpPr>
        <p:spPr/>
        <p:txBody>
          <a:bodyPr/>
          <a:lstStyle/>
          <a:p>
            <a:r>
              <a:rPr lang="sr-Latn-RS" dirty="0" err="1"/>
              <a:t>Situation</a:t>
            </a:r>
            <a:r>
              <a:rPr lang="sr-Latn-RS" dirty="0"/>
              <a:t> in </a:t>
            </a:r>
            <a:r>
              <a:rPr lang="sr-Latn-RS" dirty="0" err="1"/>
              <a:t>Serbia</a:t>
            </a:r>
            <a:endParaRPr lang="en-US" dirty="0"/>
          </a:p>
        </p:txBody>
      </p:sp>
      <p:sp>
        <p:nvSpPr>
          <p:cNvPr id="3" name="Content Placeholder 2">
            <a:extLst>
              <a:ext uri="{FF2B5EF4-FFF2-40B4-BE49-F238E27FC236}">
                <a16:creationId xmlns:a16="http://schemas.microsoft.com/office/drawing/2014/main" id="{E5E4B189-06CE-04F4-441E-F0B45291D0F2}"/>
              </a:ext>
            </a:extLst>
          </p:cNvPr>
          <p:cNvSpPr>
            <a:spLocks noGrp="1"/>
          </p:cNvSpPr>
          <p:nvPr>
            <p:ph idx="1"/>
          </p:nvPr>
        </p:nvSpPr>
        <p:spPr/>
        <p:txBody>
          <a:bodyPr/>
          <a:lstStyle/>
          <a:p>
            <a:r>
              <a:rPr lang="sr-Latn-RS" dirty="0"/>
              <a:t>C</a:t>
            </a:r>
            <a:r>
              <a:rPr lang="en-US" dirty="0" err="1"/>
              <a:t>linical</a:t>
            </a:r>
            <a:r>
              <a:rPr lang="en-US" dirty="0"/>
              <a:t> pharmacology exists as an officially recognized health specialization lasting 4 years, which can be enrolled by general practitioners after completing an internship and passing a professional exam. </a:t>
            </a:r>
            <a:endParaRPr lang="sr-Latn-RS" dirty="0"/>
          </a:p>
          <a:p>
            <a:r>
              <a:rPr lang="en-US" dirty="0"/>
              <a:t>There is also a narrower specialization in clinical pharmacology - pharmacotherapy lasting 12 months , which can be enrolled by specialists in clinical pharmacology, surgery , internal medicine, and anesthesiology. and some other branches of medicine</a:t>
            </a:r>
          </a:p>
        </p:txBody>
      </p:sp>
    </p:spTree>
    <p:extLst>
      <p:ext uri="{BB962C8B-B14F-4D97-AF65-F5344CB8AC3E}">
        <p14:creationId xmlns:p14="http://schemas.microsoft.com/office/powerpoint/2010/main" val="55979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D1AAC-E694-994C-1ECA-1054BAEA8ADF}"/>
              </a:ext>
            </a:extLst>
          </p:cNvPr>
          <p:cNvSpPr>
            <a:spLocks noGrp="1"/>
          </p:cNvSpPr>
          <p:nvPr>
            <p:ph type="title"/>
          </p:nvPr>
        </p:nvSpPr>
        <p:spPr>
          <a:xfrm>
            <a:off x="838200" y="227013"/>
            <a:ext cx="10515600" cy="1325563"/>
          </a:xfrm>
        </p:spPr>
        <p:txBody>
          <a:bodyPr/>
          <a:lstStyle/>
          <a:p>
            <a:r>
              <a:rPr lang="sr-Latn-RS" dirty="0" err="1"/>
              <a:t>What</a:t>
            </a:r>
            <a:r>
              <a:rPr lang="sr-Latn-RS" dirty="0"/>
              <a:t> a </a:t>
            </a:r>
            <a:r>
              <a:rPr lang="sr-Latn-RS" dirty="0" err="1"/>
              <a:t>clinical</a:t>
            </a:r>
            <a:r>
              <a:rPr lang="sr-Latn-RS" dirty="0"/>
              <a:t> </a:t>
            </a:r>
            <a:r>
              <a:rPr lang="sr-Latn-RS" dirty="0" err="1"/>
              <a:t>pharmacologist</a:t>
            </a:r>
            <a:r>
              <a:rPr lang="sr-Latn-RS" dirty="0"/>
              <a:t> </a:t>
            </a:r>
            <a:r>
              <a:rPr lang="sr-Latn-RS" dirty="0" err="1"/>
              <a:t>does</a:t>
            </a:r>
            <a:r>
              <a:rPr lang="sr-Latn-RS" dirty="0"/>
              <a:t> in </a:t>
            </a:r>
            <a:r>
              <a:rPr lang="sr-Latn-RS" dirty="0" err="1"/>
              <a:t>practice</a:t>
            </a:r>
            <a:r>
              <a:rPr lang="sr-Latn-RS" dirty="0"/>
              <a:t>?</a:t>
            </a:r>
            <a:endParaRPr lang="en-US" dirty="0"/>
          </a:p>
        </p:txBody>
      </p:sp>
      <p:sp>
        <p:nvSpPr>
          <p:cNvPr id="3" name="Content Placeholder 2">
            <a:extLst>
              <a:ext uri="{FF2B5EF4-FFF2-40B4-BE49-F238E27FC236}">
                <a16:creationId xmlns:a16="http://schemas.microsoft.com/office/drawing/2014/main" id="{F3D9A75C-F7D1-2611-560B-56AF023C0207}"/>
              </a:ext>
            </a:extLst>
          </p:cNvPr>
          <p:cNvSpPr>
            <a:spLocks noGrp="1"/>
          </p:cNvSpPr>
          <p:nvPr>
            <p:ph idx="1"/>
          </p:nvPr>
        </p:nvSpPr>
        <p:spPr>
          <a:xfrm>
            <a:off x="838200" y="1552576"/>
            <a:ext cx="10515600" cy="5172074"/>
          </a:xfrm>
        </p:spPr>
        <p:txBody>
          <a:bodyPr>
            <a:normAutofit fontScale="77500" lnSpcReduction="20000"/>
          </a:bodyPr>
          <a:lstStyle/>
          <a:p>
            <a:r>
              <a:rPr lang="en-US" dirty="0"/>
              <a:t>(1) at the request of doctors of other specialties, they correct and adapt the drug therapy of patients to their needs; </a:t>
            </a:r>
            <a:endParaRPr lang="sr-Latn-RS" dirty="0"/>
          </a:p>
          <a:p>
            <a:r>
              <a:rPr lang="en-US" dirty="0"/>
              <a:t>(2) on the instructions of the general practitioner, they correct and adjust the medication therapy of outpatients; </a:t>
            </a:r>
            <a:endParaRPr lang="sr-Latn-RS" dirty="0"/>
          </a:p>
          <a:p>
            <a:r>
              <a:rPr lang="en-US" dirty="0"/>
              <a:t>(3) carry out therapeutic monitoring of drugs ( antiepileptics , antidepressants , antibiotics, etc.); </a:t>
            </a:r>
            <a:endParaRPr lang="sr-Latn-RS" dirty="0"/>
          </a:p>
          <a:p>
            <a:r>
              <a:rPr lang="en-US" dirty="0"/>
              <a:t>(4) prepare lists of medicines to be procured and used in the hospital; </a:t>
            </a:r>
            <a:endParaRPr lang="sr-Latn-RS" dirty="0"/>
          </a:p>
          <a:p>
            <a:r>
              <a:rPr lang="en-US" dirty="0"/>
              <a:t>(5) control the rationality of prescribing drugs, particularly antibiotics and high-priced drugs; </a:t>
            </a:r>
            <a:endParaRPr lang="sr-Latn-RS" dirty="0"/>
          </a:p>
          <a:p>
            <a:r>
              <a:rPr lang="en-US" dirty="0"/>
              <a:t>(6) create good practice guides for the application of certain types of drugs; </a:t>
            </a:r>
            <a:endParaRPr lang="sr-Latn-RS" dirty="0"/>
          </a:p>
          <a:p>
            <a:r>
              <a:rPr lang="en-US" dirty="0"/>
              <a:t>(7) detect, register and take measures to prevent adverse effects of drugs; </a:t>
            </a:r>
            <a:endParaRPr lang="sr-Latn-RS" dirty="0"/>
          </a:p>
          <a:p>
            <a:r>
              <a:rPr lang="en-US" dirty="0"/>
              <a:t>(8) designs and conducts clinical trials; </a:t>
            </a:r>
            <a:endParaRPr lang="sr-Latn-RS" dirty="0"/>
          </a:p>
          <a:p>
            <a:r>
              <a:rPr lang="en-US" dirty="0"/>
              <a:t>(9) lead or participate in the work of Hospital Ethics Committees that evaluate the justification of conducting clinical drug trials, and </a:t>
            </a:r>
            <a:endParaRPr lang="sr-Latn-RS" dirty="0"/>
          </a:p>
          <a:p>
            <a:r>
              <a:rPr lang="en-US" dirty="0"/>
              <a:t>(10) propose and ensure the implementation of the adopted drug use policy in the hospital. </a:t>
            </a:r>
          </a:p>
        </p:txBody>
      </p:sp>
    </p:spTree>
    <p:extLst>
      <p:ext uri="{BB962C8B-B14F-4D97-AF65-F5344CB8AC3E}">
        <p14:creationId xmlns:p14="http://schemas.microsoft.com/office/powerpoint/2010/main" val="3095042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2EDB2-F004-7458-CB87-8CFD9C24A298}"/>
              </a:ext>
            </a:extLst>
          </p:cNvPr>
          <p:cNvSpPr>
            <a:spLocks noGrp="1"/>
          </p:cNvSpPr>
          <p:nvPr>
            <p:ph type="title"/>
          </p:nvPr>
        </p:nvSpPr>
        <p:spPr/>
        <p:txBody>
          <a:bodyPr/>
          <a:lstStyle/>
          <a:p>
            <a:r>
              <a:rPr lang="sr-Latn-RS" dirty="0" err="1"/>
              <a:t>Clinical</a:t>
            </a:r>
            <a:r>
              <a:rPr lang="sr-Latn-RS" dirty="0"/>
              <a:t> </a:t>
            </a:r>
            <a:r>
              <a:rPr lang="sr-Latn-RS" dirty="0" err="1"/>
              <a:t>pharmacology</a:t>
            </a:r>
            <a:r>
              <a:rPr lang="sr-Latn-RS" dirty="0"/>
              <a:t> in </a:t>
            </a:r>
            <a:r>
              <a:rPr lang="sr-Latn-RS" dirty="0" err="1"/>
              <a:t>outpatient</a:t>
            </a:r>
            <a:r>
              <a:rPr lang="sr-Latn-RS" dirty="0"/>
              <a:t> care</a:t>
            </a:r>
            <a:endParaRPr lang="en-US" dirty="0"/>
          </a:p>
        </p:txBody>
      </p:sp>
      <p:sp>
        <p:nvSpPr>
          <p:cNvPr id="3" name="Content Placeholder 2">
            <a:extLst>
              <a:ext uri="{FF2B5EF4-FFF2-40B4-BE49-F238E27FC236}">
                <a16:creationId xmlns:a16="http://schemas.microsoft.com/office/drawing/2014/main" id="{ABDD4953-937B-F752-E4FB-F3A813F52C2B}"/>
              </a:ext>
            </a:extLst>
          </p:cNvPr>
          <p:cNvSpPr>
            <a:spLocks noGrp="1"/>
          </p:cNvSpPr>
          <p:nvPr>
            <p:ph idx="1"/>
          </p:nvPr>
        </p:nvSpPr>
        <p:spPr/>
        <p:txBody>
          <a:bodyPr/>
          <a:lstStyle/>
          <a:p>
            <a:r>
              <a:rPr lang="sr-Latn-RS" dirty="0"/>
              <a:t>C</a:t>
            </a:r>
            <a:r>
              <a:rPr lang="en-US" dirty="0" err="1"/>
              <a:t>linical</a:t>
            </a:r>
            <a:r>
              <a:rPr lang="en-US" dirty="0"/>
              <a:t> pharmacologists have not yet found their place in outpatient health care, so the legal and by-laws in Serbia do not provide for a clinical pharmacologist to work in the Health Center. </a:t>
            </a:r>
            <a:endParaRPr lang="sr-Latn-RS" dirty="0"/>
          </a:p>
          <a:p>
            <a:r>
              <a:rPr lang="en-US" dirty="0"/>
              <a:t>At least part of the activities that clinical pharmacologists carry out in hospitals could also be carried out in outpatient health care, which would significantly contribute to a more rational use of drugs among outpatients .</a:t>
            </a:r>
          </a:p>
        </p:txBody>
      </p:sp>
    </p:spTree>
    <p:extLst>
      <p:ext uri="{BB962C8B-B14F-4D97-AF65-F5344CB8AC3E}">
        <p14:creationId xmlns:p14="http://schemas.microsoft.com/office/powerpoint/2010/main" val="2461988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13107-24E1-809E-B1DE-9AC70D8DB417}"/>
              </a:ext>
            </a:extLst>
          </p:cNvPr>
          <p:cNvSpPr>
            <a:spLocks noGrp="1"/>
          </p:cNvSpPr>
          <p:nvPr>
            <p:ph type="title"/>
          </p:nvPr>
        </p:nvSpPr>
        <p:spPr/>
        <p:txBody>
          <a:bodyPr/>
          <a:lstStyle/>
          <a:p>
            <a:r>
              <a:rPr lang="sr-Latn-RS" dirty="0" err="1"/>
              <a:t>Medicines</a:t>
            </a:r>
            <a:r>
              <a:rPr lang="sr-Latn-RS" dirty="0"/>
              <a:t> management</a:t>
            </a:r>
            <a:endParaRPr lang="en-US" dirty="0"/>
          </a:p>
        </p:txBody>
      </p:sp>
      <p:sp>
        <p:nvSpPr>
          <p:cNvPr id="3" name="Content Placeholder 2">
            <a:extLst>
              <a:ext uri="{FF2B5EF4-FFF2-40B4-BE49-F238E27FC236}">
                <a16:creationId xmlns:a16="http://schemas.microsoft.com/office/drawing/2014/main" id="{5994C926-A2E4-78A4-0F26-6BF63D113701}"/>
              </a:ext>
            </a:extLst>
          </p:cNvPr>
          <p:cNvSpPr>
            <a:spLocks noGrp="1"/>
          </p:cNvSpPr>
          <p:nvPr>
            <p:ph idx="1"/>
          </p:nvPr>
        </p:nvSpPr>
        <p:spPr/>
        <p:txBody>
          <a:bodyPr>
            <a:normAutofit lnSpcReduction="10000"/>
          </a:bodyPr>
          <a:lstStyle/>
          <a:p>
            <a:r>
              <a:rPr lang="en-US" dirty="0"/>
              <a:t>The point of drug management is the cooperation of doctors of various specialties, including clinical pharmacologists, on the treatment of individual patients who are particularly complex in terms of the therapy they need, as well as on the creation and implementation of a specific drug administration policy in a health institution or region. </a:t>
            </a:r>
            <a:endParaRPr lang="sr-Latn-RS" dirty="0"/>
          </a:p>
          <a:p>
            <a:r>
              <a:rPr lang="en-US" dirty="0"/>
              <a:t>Medication management has various forms, </a:t>
            </a:r>
            <a:r>
              <a:rPr lang="en-US" dirty="0" err="1"/>
              <a:t>ie</a:t>
            </a:r>
            <a:r>
              <a:rPr lang="en-US" dirty="0"/>
              <a:t>. specific ways of organizing, which are adapted to the conditions on the ground. It is natural for clinical pharmacologists to coordinate the work of expert teams within the framework of drug management, given their competences, but this is not a rule for now, </a:t>
            </a:r>
            <a:r>
              <a:rPr lang="sr-Latn-RS" dirty="0"/>
              <a:t>as</a:t>
            </a:r>
            <a:r>
              <a:rPr lang="en-US" dirty="0"/>
              <a:t> the situation is different from institution to institution</a:t>
            </a:r>
            <a:r>
              <a:rPr lang="sr-Latn-RS" dirty="0"/>
              <a:t>.</a:t>
            </a:r>
            <a:endParaRPr lang="en-US" dirty="0"/>
          </a:p>
        </p:txBody>
      </p:sp>
    </p:spTree>
    <p:extLst>
      <p:ext uri="{BB962C8B-B14F-4D97-AF65-F5344CB8AC3E}">
        <p14:creationId xmlns:p14="http://schemas.microsoft.com/office/powerpoint/2010/main" val="1824089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F84F9-5DF9-4A8E-71CA-C77DB1DAA137}"/>
              </a:ext>
            </a:extLst>
          </p:cNvPr>
          <p:cNvSpPr>
            <a:spLocks noGrp="1"/>
          </p:cNvSpPr>
          <p:nvPr>
            <p:ph type="title"/>
          </p:nvPr>
        </p:nvSpPr>
        <p:spPr/>
        <p:txBody>
          <a:bodyPr/>
          <a:lstStyle/>
          <a:p>
            <a:r>
              <a:rPr lang="sr-Latn-RS" dirty="0" err="1"/>
              <a:t>Knowledge</a:t>
            </a:r>
            <a:r>
              <a:rPr lang="sr-Latn-RS" dirty="0"/>
              <a:t> </a:t>
            </a:r>
            <a:r>
              <a:rPr lang="sr-Latn-RS" dirty="0" err="1"/>
              <a:t>necessary</a:t>
            </a:r>
            <a:r>
              <a:rPr lang="sr-Latn-RS" dirty="0"/>
              <a:t> </a:t>
            </a:r>
            <a:r>
              <a:rPr lang="sr-Latn-RS" dirty="0" err="1"/>
              <a:t>for</a:t>
            </a:r>
            <a:r>
              <a:rPr lang="sr-Latn-RS" dirty="0"/>
              <a:t> </a:t>
            </a:r>
            <a:r>
              <a:rPr lang="sr-Latn-RS" dirty="0" err="1"/>
              <a:t>clinical</a:t>
            </a:r>
            <a:r>
              <a:rPr lang="sr-Latn-RS" dirty="0"/>
              <a:t> </a:t>
            </a:r>
            <a:r>
              <a:rPr lang="sr-Latn-RS" dirty="0" err="1"/>
              <a:t>pharmacologist</a:t>
            </a:r>
            <a:r>
              <a:rPr lang="sr-Latn-RS" dirty="0"/>
              <a:t> to master</a:t>
            </a:r>
            <a:endParaRPr lang="en-US" dirty="0"/>
          </a:p>
        </p:txBody>
      </p:sp>
      <p:sp>
        <p:nvSpPr>
          <p:cNvPr id="3" name="Content Placeholder 2">
            <a:extLst>
              <a:ext uri="{FF2B5EF4-FFF2-40B4-BE49-F238E27FC236}">
                <a16:creationId xmlns:a16="http://schemas.microsoft.com/office/drawing/2014/main" id="{072E3F2C-5A30-77C3-B4BE-95AC9370F1B1}"/>
              </a:ext>
            </a:extLst>
          </p:cNvPr>
          <p:cNvSpPr>
            <a:spLocks noGrp="1"/>
          </p:cNvSpPr>
          <p:nvPr>
            <p:ph idx="1"/>
          </p:nvPr>
        </p:nvSpPr>
        <p:spPr/>
        <p:txBody>
          <a:bodyPr/>
          <a:lstStyle/>
          <a:p>
            <a:r>
              <a:rPr lang="en-US" dirty="0"/>
              <a:t>First of all, it is necessary to have a good knowledge of the principles by which drugs act on the human body ( pharmacodynamics ), and then pharmacokinetics , i.e. how drugs are absorbed, distributed, metabolized and excreted. </a:t>
            </a:r>
            <a:endParaRPr lang="sr-Latn-RS" dirty="0"/>
          </a:p>
          <a:p>
            <a:r>
              <a:rPr lang="en-US" dirty="0"/>
              <a:t>After that, it is necessary to know clinical medicine, at least to the extent that general practitioners who have clinical experience know it, so that the therapy could be placed in the context of the patient's illness and condition. </a:t>
            </a:r>
          </a:p>
        </p:txBody>
      </p:sp>
    </p:spTree>
    <p:extLst>
      <p:ext uri="{BB962C8B-B14F-4D97-AF65-F5344CB8AC3E}">
        <p14:creationId xmlns:p14="http://schemas.microsoft.com/office/powerpoint/2010/main" val="3767138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DE625-437A-E795-1D60-1BF524598F37}"/>
              </a:ext>
            </a:extLst>
          </p:cNvPr>
          <p:cNvSpPr>
            <a:spLocks noGrp="1"/>
          </p:cNvSpPr>
          <p:nvPr>
            <p:ph type="title"/>
          </p:nvPr>
        </p:nvSpPr>
        <p:spPr/>
        <p:txBody>
          <a:bodyPr/>
          <a:lstStyle/>
          <a:p>
            <a:r>
              <a:rPr lang="sr-Latn-RS" dirty="0" err="1"/>
              <a:t>Knowledge</a:t>
            </a:r>
            <a:r>
              <a:rPr lang="sr-Latn-RS" dirty="0"/>
              <a:t> </a:t>
            </a:r>
            <a:r>
              <a:rPr lang="sr-Latn-RS" dirty="0" err="1"/>
              <a:t>necessary</a:t>
            </a:r>
            <a:r>
              <a:rPr lang="sr-Latn-RS" dirty="0"/>
              <a:t> </a:t>
            </a:r>
            <a:r>
              <a:rPr lang="sr-Latn-RS" dirty="0" err="1"/>
              <a:t>for</a:t>
            </a:r>
            <a:r>
              <a:rPr lang="sr-Latn-RS" dirty="0"/>
              <a:t> </a:t>
            </a:r>
            <a:r>
              <a:rPr lang="sr-Latn-RS" dirty="0" err="1"/>
              <a:t>clinical</a:t>
            </a:r>
            <a:r>
              <a:rPr lang="sr-Latn-RS" dirty="0"/>
              <a:t> </a:t>
            </a:r>
            <a:r>
              <a:rPr lang="sr-Latn-RS" dirty="0" err="1"/>
              <a:t>pharmacologist</a:t>
            </a:r>
            <a:r>
              <a:rPr lang="sr-Latn-RS" dirty="0"/>
              <a:t> to master</a:t>
            </a:r>
            <a:endParaRPr lang="en-US" dirty="0"/>
          </a:p>
        </p:txBody>
      </p:sp>
      <p:sp>
        <p:nvSpPr>
          <p:cNvPr id="3" name="Content Placeholder 2">
            <a:extLst>
              <a:ext uri="{FF2B5EF4-FFF2-40B4-BE49-F238E27FC236}">
                <a16:creationId xmlns:a16="http://schemas.microsoft.com/office/drawing/2014/main" id="{A49D871D-DF7C-A965-4975-F73B1796528E}"/>
              </a:ext>
            </a:extLst>
          </p:cNvPr>
          <p:cNvSpPr>
            <a:spLocks noGrp="1"/>
          </p:cNvSpPr>
          <p:nvPr>
            <p:ph idx="1"/>
          </p:nvPr>
        </p:nvSpPr>
        <p:spPr/>
        <p:txBody>
          <a:bodyPr>
            <a:normAutofit lnSpcReduction="10000"/>
          </a:bodyPr>
          <a:lstStyle/>
          <a:p>
            <a:r>
              <a:rPr lang="en-US" dirty="0"/>
              <a:t>pharmacovigilance (the science of side effects of drugs) is also needed , in order to be able to interpret the side effects that occur during therapy, </a:t>
            </a:r>
            <a:endParaRPr lang="sr-Latn-RS" dirty="0"/>
          </a:p>
          <a:p>
            <a:r>
              <a:rPr lang="en-US" dirty="0" err="1"/>
              <a:t>pharmacoeconomics</a:t>
            </a:r>
            <a:r>
              <a:rPr lang="en-US" dirty="0"/>
              <a:t> (the science of the cost-effectiveness of drugs, i.e. the balance of costs and effects of therapy), in order to be able to decide which drugs it is justified to apply evidence-based medicine (to be able to assess how effective and safe a drug really is) and </a:t>
            </a:r>
            <a:endParaRPr lang="sr-Latn-RS" dirty="0"/>
          </a:p>
          <a:p>
            <a:r>
              <a:rPr lang="en-US" dirty="0"/>
              <a:t>preclinical and clinical research methodologies (to be able to assess whether the results of published studies can be trusted, but and that a clinical pharmacologist could create a clinical study protocol - experimental or observational - when asked to do so).</a:t>
            </a:r>
          </a:p>
        </p:txBody>
      </p:sp>
    </p:spTree>
    <p:extLst>
      <p:ext uri="{BB962C8B-B14F-4D97-AF65-F5344CB8AC3E}">
        <p14:creationId xmlns:p14="http://schemas.microsoft.com/office/powerpoint/2010/main" val="1288848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1043</Words>
  <Application>Microsoft Office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Clinical pharmacology in the health care system</vt:lpstr>
      <vt:lpstr>Definition</vt:lpstr>
      <vt:lpstr>History</vt:lpstr>
      <vt:lpstr>Situation in Serbia</vt:lpstr>
      <vt:lpstr>What a clinical pharmacologist does in practice?</vt:lpstr>
      <vt:lpstr>Clinical pharmacology in outpatient care</vt:lpstr>
      <vt:lpstr>Medicines management</vt:lpstr>
      <vt:lpstr>Knowledge necessary for clinical pharmacologist to master</vt:lpstr>
      <vt:lpstr>Knowledge necessary for clinical pharmacologist to master</vt:lpstr>
      <vt:lpstr>Knowledge necessary for clinical pharmacologist to master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pharmacology in the health care system</dc:title>
  <dc:creator>Boj</dc:creator>
  <cp:lastModifiedBy>Boj</cp:lastModifiedBy>
  <cp:revision>6</cp:revision>
  <dcterms:created xsi:type="dcterms:W3CDTF">2023-08-16T18:59:50Z</dcterms:created>
  <dcterms:modified xsi:type="dcterms:W3CDTF">2023-08-16T19:37:34Z</dcterms:modified>
</cp:coreProperties>
</file>